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15"/>
  </p:notesMasterIdLst>
  <p:sldIdLst>
    <p:sldId id="275" r:id="rId2"/>
    <p:sldId id="257" r:id="rId3"/>
    <p:sldId id="258" r:id="rId4"/>
    <p:sldId id="260" r:id="rId5"/>
    <p:sldId id="261" r:id="rId6"/>
    <p:sldId id="264" r:id="rId7"/>
    <p:sldId id="270" r:id="rId8"/>
    <p:sldId id="266" r:id="rId9"/>
    <p:sldId id="262" r:id="rId10"/>
    <p:sldId id="273" r:id="rId11"/>
    <p:sldId id="271" r:id="rId12"/>
    <p:sldId id="263" r:id="rId13"/>
    <p:sldId id="268" r:id="rId14"/>
  </p:sldIdLst>
  <p:sldSz cx="9144000" cy="5143500" type="screen16x9"/>
  <p:notesSz cx="6858000" cy="9144000"/>
  <p:embeddedFontLst>
    <p:embeddedFont>
      <p:font typeface="Playfair Display" panose="020B0604020202020204" charset="0"/>
      <p:regular r:id="rId16"/>
      <p:bold r:id="rId17"/>
      <p:italic r:id="rId18"/>
      <p:boldItalic r:id="rId19"/>
    </p:embeddedFont>
    <p:embeddedFont>
      <p:font typeface="Lato" panose="020B060402020202020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5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bdbaaf6a2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bdbaaf6a2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6f156c3807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6f156c3807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4799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6f156c3807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6f156c3807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6f156c3807_2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6f156c3807_2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6f156c3807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6f156c3807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6f156c3807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6f156c3807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6f156c380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6f156c3807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6f156c3807_1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6f156c3807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6f156c3807_1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6f156c3807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90209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6f156c3807_2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6f156c3807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6f156c3807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6f156c3807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6f156c3807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6f156c3807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699816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labsland.com" TargetMode="Externa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Ending">
  <p:cSld name="TITLE_1">
    <p:spTree>
      <p:nvGrpSpPr>
        <p:cNvPr id="1" name="Shape 17"/>
        <p:cNvGrpSpPr/>
        <p:nvPr/>
      </p:nvGrpSpPr>
      <p:grpSpPr>
        <a:xfrm>
          <a:off x="0" y="0"/>
          <a:ext cx="0" cy="0"/>
          <a:chOff x="0" y="0"/>
          <a:chExt cx="0" cy="0"/>
        </a:xfrm>
      </p:grpSpPr>
      <p:sp>
        <p:nvSpPr>
          <p:cNvPr id="18" name="Google Shape;18;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‹Nº›</a:t>
            </a:fld>
            <a:endParaRPr/>
          </a:p>
        </p:txBody>
      </p:sp>
      <p:sp>
        <p:nvSpPr>
          <p:cNvPr id="19" name="Google Shape;19;p3"/>
          <p:cNvSpPr txBox="1"/>
          <p:nvPr/>
        </p:nvSpPr>
        <p:spPr>
          <a:xfrm>
            <a:off x="2946313" y="3274005"/>
            <a:ext cx="2951400" cy="70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7BAE5F"/>
                </a:solidFill>
                <a:uFill>
                  <a:noFill/>
                </a:uFill>
                <a:hlinkClick r:id="rId2"/>
              </a:rPr>
              <a:t>https://labsland.com</a:t>
            </a:r>
            <a:endParaRPr>
              <a:solidFill>
                <a:srgbClr val="7BAE5F"/>
              </a:solidFill>
            </a:endParaRPr>
          </a:p>
        </p:txBody>
      </p:sp>
      <p:pic>
        <p:nvPicPr>
          <p:cNvPr id="20" name="Google Shape;20;p3"/>
          <p:cNvPicPr preferRelativeResize="0"/>
          <p:nvPr/>
        </p:nvPicPr>
        <p:blipFill>
          <a:blip r:embed="rId3">
            <a:alphaModFix/>
          </a:blip>
          <a:stretch>
            <a:fillRect/>
          </a:stretch>
        </p:blipFill>
        <p:spPr>
          <a:xfrm>
            <a:off x="859725" y="1043150"/>
            <a:ext cx="7334250" cy="1447800"/>
          </a:xfrm>
          <a:prstGeom prst="rect">
            <a:avLst/>
          </a:prstGeom>
          <a:noFill/>
          <a:ln>
            <a:noFill/>
          </a:ln>
        </p:spPr>
      </p:pic>
      <p:sp>
        <p:nvSpPr>
          <p:cNvPr id="21" name="Google Shape;21;p3"/>
          <p:cNvSpPr txBox="1"/>
          <p:nvPr/>
        </p:nvSpPr>
        <p:spPr>
          <a:xfrm>
            <a:off x="2906600" y="2575200"/>
            <a:ext cx="2582100" cy="25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 name="Google Shape;22;p3"/>
          <p:cNvSpPr txBox="1"/>
          <p:nvPr/>
        </p:nvSpPr>
        <p:spPr>
          <a:xfrm>
            <a:off x="3047725" y="2876300"/>
            <a:ext cx="2748600" cy="352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i="1">
                <a:solidFill>
                  <a:srgbClr val="1E8EC3"/>
                </a:solidFill>
                <a:latin typeface="Lato"/>
                <a:ea typeface="Lato"/>
                <a:cs typeface="Lato"/>
                <a:sym typeface="Lato"/>
              </a:rPr>
              <a:t>Experiment for real</a:t>
            </a:r>
            <a:endParaRPr sz="2400" b="1" i="1">
              <a:solidFill>
                <a:srgbClr val="1E8EC3"/>
              </a:solidFill>
              <a:latin typeface="Lato"/>
              <a:ea typeface="Lato"/>
              <a:cs typeface="Lato"/>
              <a:sym typeface="Lato"/>
            </a:endParaRPr>
          </a:p>
        </p:txBody>
      </p:sp>
      <p:sp>
        <p:nvSpPr>
          <p:cNvPr id="23" name="Google Shape;23;p3"/>
          <p:cNvSpPr txBox="1">
            <a:spLocks noGrp="1"/>
          </p:cNvSpPr>
          <p:nvPr>
            <p:ph type="subTitle" idx="1"/>
          </p:nvPr>
        </p:nvSpPr>
        <p:spPr>
          <a:xfrm>
            <a:off x="5176300" y="4412975"/>
            <a:ext cx="35064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6"/>
        <p:cNvGrpSpPr/>
        <p:nvPr/>
      </p:nvGrpSpPr>
      <p:grpSpPr>
        <a:xfrm>
          <a:off x="0" y="0"/>
          <a:ext cx="0" cy="0"/>
          <a:chOff x="0" y="0"/>
          <a:chExt cx="0" cy="0"/>
        </a:xfrm>
      </p:grpSpPr>
      <p:sp>
        <p:nvSpPr>
          <p:cNvPr id="57" name="Google Shape;57;p12"/>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58" name="Google Shape;58;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9"/>
        <p:cNvGrpSpPr/>
        <p:nvPr/>
      </p:nvGrpSpPr>
      <p:grpSpPr>
        <a:xfrm>
          <a:off x="0" y="0"/>
          <a:ext cx="0" cy="0"/>
          <a:chOff x="0" y="0"/>
          <a:chExt cx="0" cy="0"/>
        </a:xfrm>
      </p:grpSpPr>
      <p:sp>
        <p:nvSpPr>
          <p:cNvPr id="60" name="Google Shape;60;p13"/>
          <p:cNvSpPr txBox="1">
            <a:spLocks noGrp="1"/>
          </p:cNvSpPr>
          <p:nvPr>
            <p:ph type="title" hasCustomPrompt="1"/>
          </p:nvPr>
        </p:nvSpPr>
        <p:spPr>
          <a:xfrm>
            <a:off x="311700" y="1233100"/>
            <a:ext cx="8520600" cy="1610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0"/>
              <a:buFont typeface="Lato"/>
              <a:buNone/>
              <a:defRPr sz="10000">
                <a:latin typeface="Lato"/>
                <a:ea typeface="Lato"/>
                <a:cs typeface="Lato"/>
                <a:sym typeface="Lato"/>
              </a:defRPr>
            </a:lvl1pPr>
            <a:lvl2pPr lvl="1" algn="ctr" rtl="0">
              <a:spcBef>
                <a:spcPts val="0"/>
              </a:spcBef>
              <a:spcAft>
                <a:spcPts val="0"/>
              </a:spcAft>
              <a:buSzPts val="10000"/>
              <a:buFont typeface="Lato"/>
              <a:buNone/>
              <a:defRPr sz="10000">
                <a:latin typeface="Lato"/>
                <a:ea typeface="Lato"/>
                <a:cs typeface="Lato"/>
                <a:sym typeface="Lato"/>
              </a:defRPr>
            </a:lvl2pPr>
            <a:lvl3pPr lvl="2" algn="ctr" rtl="0">
              <a:spcBef>
                <a:spcPts val="0"/>
              </a:spcBef>
              <a:spcAft>
                <a:spcPts val="0"/>
              </a:spcAft>
              <a:buSzPts val="10000"/>
              <a:buFont typeface="Lato"/>
              <a:buNone/>
              <a:defRPr sz="10000">
                <a:latin typeface="Lato"/>
                <a:ea typeface="Lato"/>
                <a:cs typeface="Lato"/>
                <a:sym typeface="Lato"/>
              </a:defRPr>
            </a:lvl3pPr>
            <a:lvl4pPr lvl="3" algn="ctr" rtl="0">
              <a:spcBef>
                <a:spcPts val="0"/>
              </a:spcBef>
              <a:spcAft>
                <a:spcPts val="0"/>
              </a:spcAft>
              <a:buSzPts val="10000"/>
              <a:buFont typeface="Lato"/>
              <a:buNone/>
              <a:defRPr sz="10000">
                <a:latin typeface="Lato"/>
                <a:ea typeface="Lato"/>
                <a:cs typeface="Lato"/>
                <a:sym typeface="Lato"/>
              </a:defRPr>
            </a:lvl4pPr>
            <a:lvl5pPr lvl="4" algn="ctr" rtl="0">
              <a:spcBef>
                <a:spcPts val="0"/>
              </a:spcBef>
              <a:spcAft>
                <a:spcPts val="0"/>
              </a:spcAft>
              <a:buSzPts val="10000"/>
              <a:buFont typeface="Lato"/>
              <a:buNone/>
              <a:defRPr sz="10000">
                <a:latin typeface="Lato"/>
                <a:ea typeface="Lato"/>
                <a:cs typeface="Lato"/>
                <a:sym typeface="Lato"/>
              </a:defRPr>
            </a:lvl5pPr>
            <a:lvl6pPr lvl="5" algn="ctr" rtl="0">
              <a:spcBef>
                <a:spcPts val="0"/>
              </a:spcBef>
              <a:spcAft>
                <a:spcPts val="0"/>
              </a:spcAft>
              <a:buSzPts val="10000"/>
              <a:buFont typeface="Lato"/>
              <a:buNone/>
              <a:defRPr sz="10000">
                <a:latin typeface="Lato"/>
                <a:ea typeface="Lato"/>
                <a:cs typeface="Lato"/>
                <a:sym typeface="Lato"/>
              </a:defRPr>
            </a:lvl6pPr>
            <a:lvl7pPr lvl="6" algn="ctr" rtl="0">
              <a:spcBef>
                <a:spcPts val="0"/>
              </a:spcBef>
              <a:spcAft>
                <a:spcPts val="0"/>
              </a:spcAft>
              <a:buSzPts val="10000"/>
              <a:buFont typeface="Lato"/>
              <a:buNone/>
              <a:defRPr sz="10000">
                <a:latin typeface="Lato"/>
                <a:ea typeface="Lato"/>
                <a:cs typeface="Lato"/>
                <a:sym typeface="Lato"/>
              </a:defRPr>
            </a:lvl7pPr>
            <a:lvl8pPr lvl="7" algn="ctr" rtl="0">
              <a:spcBef>
                <a:spcPts val="0"/>
              </a:spcBef>
              <a:spcAft>
                <a:spcPts val="0"/>
              </a:spcAft>
              <a:buSzPts val="10000"/>
              <a:buFont typeface="Lato"/>
              <a:buNone/>
              <a:defRPr sz="10000">
                <a:latin typeface="Lato"/>
                <a:ea typeface="Lato"/>
                <a:cs typeface="Lato"/>
                <a:sym typeface="Lato"/>
              </a:defRPr>
            </a:lvl8pPr>
            <a:lvl9pPr lvl="8" algn="ctr" rtl="0">
              <a:spcBef>
                <a:spcPts val="0"/>
              </a:spcBef>
              <a:spcAft>
                <a:spcPts val="0"/>
              </a:spcAft>
              <a:buSzPts val="10000"/>
              <a:buFont typeface="Lato"/>
              <a:buNone/>
              <a:defRPr sz="10000">
                <a:latin typeface="Lato"/>
                <a:ea typeface="Lato"/>
                <a:cs typeface="Lato"/>
                <a:sym typeface="Lato"/>
              </a:defRPr>
            </a:lvl9pPr>
          </a:lstStyle>
          <a:p>
            <a:r>
              <a:t>xx%</a:t>
            </a:r>
          </a:p>
        </p:txBody>
      </p:sp>
      <p:sp>
        <p:nvSpPr>
          <p:cNvPr id="61" name="Google Shape;61;p13"/>
          <p:cNvSpPr txBox="1">
            <a:spLocks noGrp="1"/>
          </p:cNvSpPr>
          <p:nvPr>
            <p:ph type="body" idx="1"/>
          </p:nvPr>
        </p:nvSpPr>
        <p:spPr>
          <a:xfrm>
            <a:off x="311700" y="2919450"/>
            <a:ext cx="8520600" cy="10716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2" name="Google Shape;62;p1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‹Nº›</a:t>
            </a:fld>
            <a:endParaRPr/>
          </a:p>
        </p:txBody>
      </p:sp>
      <p:sp>
        <p:nvSpPr>
          <p:cNvPr id="63" name="Google Shape;63;p13"/>
          <p:cNvSpPr/>
          <p:nvPr/>
        </p:nvSpPr>
        <p:spPr>
          <a:xfrm>
            <a:off x="0" y="5045700"/>
            <a:ext cx="9144000" cy="97800"/>
          </a:xfrm>
          <a:prstGeom prst="rect">
            <a:avLst/>
          </a:prstGeom>
          <a:solidFill>
            <a:srgbClr val="1E8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ustom Layout 1">
  <p:cSld name="CUSTOM">
    <p:bg>
      <p:bgPr>
        <a:solidFill>
          <a:srgbClr val="1E8EC3"/>
        </a:solidFill>
        <a:effectLst/>
      </p:bgPr>
    </p:bg>
    <p:spTree>
      <p:nvGrpSpPr>
        <p:cNvPr id="1" name="Shape 24"/>
        <p:cNvGrpSpPr/>
        <p:nvPr/>
      </p:nvGrpSpPr>
      <p:grpSpPr>
        <a:xfrm>
          <a:off x="0" y="0"/>
          <a:ext cx="0" cy="0"/>
          <a:chOff x="0" y="0"/>
          <a:chExt cx="0" cy="0"/>
        </a:xfrm>
      </p:grpSpPr>
      <p:sp>
        <p:nvSpPr>
          <p:cNvPr id="25" name="Google Shape;25;p4"/>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6" name="Google Shape;26;p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sz="1300"/>
            </a:lvl1pPr>
            <a:lvl2pPr lvl="1">
              <a:buNone/>
              <a:defRPr sz="1300"/>
            </a:lvl2pPr>
            <a:lvl3pPr lvl="2">
              <a:buNone/>
              <a:defRPr sz="1300"/>
            </a:lvl3pPr>
            <a:lvl4pPr lvl="3">
              <a:buNone/>
              <a:defRPr sz="1300"/>
            </a:lvl4pPr>
            <a:lvl5pPr lvl="4">
              <a:buNone/>
              <a:defRPr sz="1300"/>
            </a:lvl5pPr>
            <a:lvl6pPr lvl="5">
              <a:buNone/>
              <a:defRPr sz="1300"/>
            </a:lvl6pPr>
            <a:lvl7pPr lvl="6">
              <a:buNone/>
              <a:defRPr sz="1300"/>
            </a:lvl7pPr>
            <a:lvl8pPr lvl="7">
              <a:buNone/>
              <a:defRPr sz="1300"/>
            </a:lvl8pPr>
            <a:lvl9pPr lvl="8">
              <a:buNone/>
              <a:defRPr sz="1300"/>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rgbClr val="7BAE5F"/>
        </a:solidFill>
        <a:effectLst/>
      </p:bgPr>
    </p:bg>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509550" y="1423875"/>
            <a:ext cx="8124900" cy="1798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1pPr>
            <a:lvl2pPr lvl="1" algn="ctr"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2pPr>
            <a:lvl3pPr lvl="2" algn="ctr"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3pPr>
            <a:lvl4pPr lvl="3" algn="ctr"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4pPr>
            <a:lvl5pPr lvl="4" algn="ctr"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5pPr>
            <a:lvl6pPr lvl="5" algn="ctr"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6pPr>
            <a:lvl7pPr lvl="6" algn="ctr"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7pPr>
            <a:lvl8pPr lvl="7" algn="ctr"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8pPr>
            <a:lvl9pPr lvl="8" algn="ctr"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9pPr>
          </a:lstStyle>
          <a:p>
            <a:endParaRPr/>
          </a:p>
        </p:txBody>
      </p:sp>
      <p:sp>
        <p:nvSpPr>
          <p:cNvPr id="29" name="Google Shape;29;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 logo" type="tx">
  <p:cSld name="TITLE_AND_BOD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E8EC3"/>
              </a:buClr>
              <a:buSzPts val="3200"/>
              <a:buNone/>
              <a:defRPr>
                <a:solidFill>
                  <a:srgbClr val="1E8EC3"/>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2" name="Google Shape;32;p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33" name="Google Shape;33;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 logo" type="twoColTx">
  <p:cSld name="TITLE_AND_TWO_COLUMNS">
    <p:spTree>
      <p:nvGrpSpPr>
        <p:cNvPr id="1" name="Shape 34"/>
        <p:cNvGrpSpPr/>
        <p:nvPr/>
      </p:nvGrpSpPr>
      <p:grpSpPr>
        <a:xfrm>
          <a:off x="0" y="0"/>
          <a:ext cx="0" cy="0"/>
          <a:chOff x="0" y="0"/>
          <a:chExt cx="0" cy="0"/>
        </a:xfrm>
      </p:grpSpPr>
      <p:sp>
        <p:nvSpPr>
          <p:cNvPr id="35" name="Google Shape;35;p7"/>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E8EC3"/>
              </a:buClr>
              <a:buSzPts val="3200"/>
              <a:buNone/>
              <a:defRPr>
                <a:solidFill>
                  <a:srgbClr val="1E8EC3"/>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6" name="Google Shape;36;p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7" name="Google Shape;37;p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8" name="Google Shape;38;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 logo" type="titleOnly">
  <p:cSld name="TITLE_ONLY">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1" name="Google Shape;41;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4" name="Google Shape;44;p9"/>
          <p:cNvSpPr txBox="1">
            <a:spLocks noGrp="1"/>
          </p:cNvSpPr>
          <p:nvPr>
            <p:ph type="body" idx="1"/>
          </p:nvPr>
        </p:nvSpPr>
        <p:spPr>
          <a:xfrm>
            <a:off x="311700" y="1391378"/>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2"/>
        </a:solidFill>
        <a:effectLst/>
      </p:bgPr>
    </p:bg>
    <p:spTree>
      <p:nvGrpSpPr>
        <p:cNvPr id="1" name="Shape 46"/>
        <p:cNvGrpSpPr/>
        <p:nvPr/>
      </p:nvGrpSpPr>
      <p:grpSpPr>
        <a:xfrm>
          <a:off x="0" y="0"/>
          <a:ext cx="0" cy="0"/>
          <a:chOff x="0" y="0"/>
          <a:chExt cx="0" cy="0"/>
        </a:xfrm>
      </p:grpSpPr>
      <p:sp>
        <p:nvSpPr>
          <p:cNvPr id="47" name="Google Shape;47;p10"/>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1pPr>
            <a:lvl2pPr lvl="1"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2pPr>
            <a:lvl3pPr lvl="2"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3pPr>
            <a:lvl4pPr lvl="3"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4pPr>
            <a:lvl5pPr lvl="4"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5pPr>
            <a:lvl6pPr lvl="5"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6pPr>
            <a:lvl7pPr lvl="6"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7pPr>
            <a:lvl8pPr lvl="7"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8pPr>
            <a:lvl9pPr lvl="8"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9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9"/>
        <p:cNvGrpSpPr/>
        <p:nvPr/>
      </p:nvGrpSpPr>
      <p:grpSpPr>
        <a:xfrm>
          <a:off x="0" y="0"/>
          <a:ext cx="0" cy="0"/>
          <a:chOff x="0" y="0"/>
          <a:chExt cx="0" cy="0"/>
        </a:xfrm>
      </p:grpSpPr>
      <p:sp>
        <p:nvSpPr>
          <p:cNvPr id="50" name="Google Shape;50;p11"/>
          <p:cNvSpPr/>
          <p:nvPr/>
        </p:nvSpPr>
        <p:spPr>
          <a:xfrm>
            <a:off x="4572000" y="-25"/>
            <a:ext cx="4572000" cy="5143500"/>
          </a:xfrm>
          <a:prstGeom prst="rect">
            <a:avLst/>
          </a:prstGeom>
          <a:solidFill>
            <a:srgbClr val="1E8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 name="Google Shape;51;p11"/>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2" name="Google Shape;52;p11"/>
          <p:cNvSpPr txBox="1">
            <a:spLocks noGrp="1"/>
          </p:cNvSpPr>
          <p:nvPr>
            <p:ph type="title"/>
          </p:nvPr>
        </p:nvSpPr>
        <p:spPr>
          <a:xfrm>
            <a:off x="265500" y="1107950"/>
            <a:ext cx="4045200" cy="1683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3" name="Google Shape;53;p11"/>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4" name="Google Shape;54;p1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55" name="Google Shape;55;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coral">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91350"/>
            <a:ext cx="8520600" cy="626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1E8EC3"/>
              </a:buClr>
              <a:buSzPts val="3200"/>
              <a:buFont typeface="Lato"/>
              <a:buNone/>
              <a:defRPr sz="3200" b="1">
                <a:solidFill>
                  <a:srgbClr val="1E8EC3"/>
                </a:solidFill>
                <a:latin typeface="Lato"/>
                <a:ea typeface="Lato"/>
                <a:cs typeface="Lato"/>
                <a:sym typeface="Lato"/>
              </a:defRPr>
            </a:lvl1pPr>
            <a:lvl2pPr lvl="1" rt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2pPr>
            <a:lvl3pPr lvl="2" rt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3pPr>
            <a:lvl4pPr lvl="3" rt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4pPr>
            <a:lvl5pPr lvl="4" rt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5pPr>
            <a:lvl6pPr lvl="5" rt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6pPr>
            <a:lvl7pPr lvl="6" rt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7pPr>
            <a:lvl8pPr lvl="7" rt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8pPr>
            <a:lvl9pPr lvl="8" rt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Lato"/>
                <a:ea typeface="Lato"/>
                <a:cs typeface="Lato"/>
                <a:sym typeface="Lato"/>
              </a:defRPr>
            </a:lvl1pPr>
            <a:lvl2pPr lvl="1" algn="r" rtl="0">
              <a:buNone/>
              <a:defRPr sz="1000">
                <a:solidFill>
                  <a:schemeClr val="dk2"/>
                </a:solidFill>
                <a:latin typeface="Lato"/>
                <a:ea typeface="Lato"/>
                <a:cs typeface="Lato"/>
                <a:sym typeface="Lato"/>
              </a:defRPr>
            </a:lvl2pPr>
            <a:lvl3pPr lvl="2" algn="r" rtl="0">
              <a:buNone/>
              <a:defRPr sz="1000">
                <a:solidFill>
                  <a:schemeClr val="dk2"/>
                </a:solidFill>
                <a:latin typeface="Lato"/>
                <a:ea typeface="Lato"/>
                <a:cs typeface="Lato"/>
                <a:sym typeface="Lato"/>
              </a:defRPr>
            </a:lvl3pPr>
            <a:lvl4pPr lvl="3" algn="r" rtl="0">
              <a:buNone/>
              <a:defRPr sz="1000">
                <a:solidFill>
                  <a:schemeClr val="dk2"/>
                </a:solidFill>
                <a:latin typeface="Lato"/>
                <a:ea typeface="Lato"/>
                <a:cs typeface="Lato"/>
                <a:sym typeface="Lato"/>
              </a:defRPr>
            </a:lvl4pPr>
            <a:lvl5pPr lvl="4" algn="r" rtl="0">
              <a:buNone/>
              <a:defRPr sz="1000">
                <a:solidFill>
                  <a:schemeClr val="dk2"/>
                </a:solidFill>
                <a:latin typeface="Lato"/>
                <a:ea typeface="Lato"/>
                <a:cs typeface="Lato"/>
                <a:sym typeface="Lato"/>
              </a:defRPr>
            </a:lvl5pPr>
            <a:lvl6pPr lvl="5" algn="r" rtl="0">
              <a:buNone/>
              <a:defRPr sz="1000">
                <a:solidFill>
                  <a:schemeClr val="dk2"/>
                </a:solidFill>
                <a:latin typeface="Lato"/>
                <a:ea typeface="Lato"/>
                <a:cs typeface="Lato"/>
                <a:sym typeface="Lato"/>
              </a:defRPr>
            </a:lvl6pPr>
            <a:lvl7pPr lvl="6" algn="r" rtl="0">
              <a:buNone/>
              <a:defRPr sz="1000">
                <a:solidFill>
                  <a:schemeClr val="dk2"/>
                </a:solidFill>
                <a:latin typeface="Lato"/>
                <a:ea typeface="Lato"/>
                <a:cs typeface="Lato"/>
                <a:sym typeface="Lato"/>
              </a:defRPr>
            </a:lvl7pPr>
            <a:lvl8pPr lvl="7" algn="r" rtl="0">
              <a:buNone/>
              <a:defRPr sz="1000">
                <a:solidFill>
                  <a:schemeClr val="dk2"/>
                </a:solidFill>
                <a:latin typeface="Lato"/>
                <a:ea typeface="Lato"/>
                <a:cs typeface="Lato"/>
                <a:sym typeface="Lato"/>
              </a:defRPr>
            </a:lvl8pPr>
            <a:lvl9pPr lvl="8" algn="r" rtl="0">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510823" y="225457"/>
            <a:ext cx="8124900" cy="1798200"/>
          </a:xfrm>
        </p:spPr>
        <p:txBody>
          <a:bodyPr/>
          <a:lstStyle/>
          <a:p>
            <a:r>
              <a:rPr lang="es-CO" dirty="0"/>
              <a:t>Laboratorio de implementación</a:t>
            </a:r>
            <a:endParaRPr lang="en-US" dirty="0"/>
          </a:p>
        </p:txBody>
      </p:sp>
      <p:sp>
        <p:nvSpPr>
          <p:cNvPr id="3" name="Marcador de número de diapositiva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a:t>
            </a:fld>
            <a:endParaRPr lang="en-US"/>
          </a:p>
        </p:txBody>
      </p:sp>
      <p:sp>
        <p:nvSpPr>
          <p:cNvPr id="4" name="CuadroTexto 3"/>
          <p:cNvSpPr txBox="1"/>
          <p:nvPr/>
        </p:nvSpPr>
        <p:spPr>
          <a:xfrm>
            <a:off x="2617449" y="2574370"/>
            <a:ext cx="3911648" cy="1015663"/>
          </a:xfrm>
          <a:prstGeom prst="rect">
            <a:avLst/>
          </a:prstGeom>
          <a:noFill/>
        </p:spPr>
        <p:txBody>
          <a:bodyPr wrap="none" rtlCol="0">
            <a:spAutoFit/>
          </a:bodyPr>
          <a:lstStyle/>
          <a:p>
            <a:pPr algn="ctr"/>
            <a:r>
              <a:rPr lang="es-CO" sz="2000" b="1" dirty="0" smtClean="0">
                <a:solidFill>
                  <a:schemeClr val="tx2">
                    <a:lumMod val="20000"/>
                    <a:lumOff val="80000"/>
                  </a:schemeClr>
                </a:solidFill>
              </a:rPr>
              <a:t>Con </a:t>
            </a:r>
            <a:r>
              <a:rPr lang="es-CO" sz="2000" b="1" dirty="0" err="1" smtClean="0">
                <a:solidFill>
                  <a:schemeClr val="tx2">
                    <a:lumMod val="20000"/>
                    <a:lumOff val="80000"/>
                  </a:schemeClr>
                </a:solidFill>
              </a:rPr>
              <a:t>labsland</a:t>
            </a:r>
            <a:endParaRPr lang="es-CO" sz="2000" b="1" dirty="0" smtClean="0">
              <a:solidFill>
                <a:schemeClr val="tx2">
                  <a:lumMod val="20000"/>
                  <a:lumOff val="80000"/>
                </a:schemeClr>
              </a:solidFill>
            </a:endParaRPr>
          </a:p>
          <a:p>
            <a:pPr algn="ctr"/>
            <a:endParaRPr lang="es-CO" sz="2000" b="1" dirty="0">
              <a:solidFill>
                <a:schemeClr val="tx2">
                  <a:lumMod val="20000"/>
                  <a:lumOff val="80000"/>
                </a:schemeClr>
              </a:solidFill>
            </a:endParaRPr>
          </a:p>
          <a:p>
            <a:pPr algn="ctr"/>
            <a:r>
              <a:rPr lang="es-CO" sz="2000" b="1" dirty="0" smtClean="0">
                <a:solidFill>
                  <a:schemeClr val="tx2">
                    <a:lumMod val="20000"/>
                    <a:lumOff val="80000"/>
                  </a:schemeClr>
                </a:solidFill>
              </a:rPr>
              <a:t>FERNEY ALBERTO BELTRAN </a:t>
            </a:r>
            <a:endParaRPr lang="en-US" sz="2000" b="1" dirty="0">
              <a:solidFill>
                <a:schemeClr val="tx2">
                  <a:lumMod val="20000"/>
                  <a:lumOff val="80000"/>
                </a:schemeClr>
              </a:solidFill>
            </a:endParaRPr>
          </a:p>
        </p:txBody>
      </p:sp>
      <p:pic>
        <p:nvPicPr>
          <p:cNvPr id="5" name="Imagen 4"/>
          <p:cNvPicPr>
            <a:picLocks noChangeAspect="1"/>
          </p:cNvPicPr>
          <p:nvPr/>
        </p:nvPicPr>
        <p:blipFill>
          <a:blip r:embed="rId2"/>
          <a:stretch>
            <a:fillRect/>
          </a:stretch>
        </p:blipFill>
        <p:spPr>
          <a:xfrm>
            <a:off x="4943475" y="4086657"/>
            <a:ext cx="4200525" cy="1362075"/>
          </a:xfrm>
          <a:prstGeom prst="rect">
            <a:avLst/>
          </a:prstGeom>
        </p:spPr>
      </p:pic>
    </p:spTree>
    <p:extLst>
      <p:ext uri="{BB962C8B-B14F-4D97-AF65-F5344CB8AC3E}">
        <p14:creationId xmlns:p14="http://schemas.microsoft.com/office/powerpoint/2010/main" val="329773616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7" name="Imagen 6"/>
          <p:cNvPicPr>
            <a:picLocks noChangeAspect="1"/>
          </p:cNvPicPr>
          <p:nvPr/>
        </p:nvPicPr>
        <p:blipFill>
          <a:blip r:embed="rId3"/>
          <a:stretch>
            <a:fillRect/>
          </a:stretch>
        </p:blipFill>
        <p:spPr>
          <a:xfrm>
            <a:off x="131617" y="1216186"/>
            <a:ext cx="8692861" cy="3661623"/>
          </a:xfrm>
          <a:prstGeom prst="rect">
            <a:avLst/>
          </a:prstGeom>
        </p:spPr>
      </p:pic>
      <p:sp>
        <p:nvSpPr>
          <p:cNvPr id="118" name="Google Shape;118;p21"/>
          <p:cNvSpPr txBox="1">
            <a:spLocks noGrp="1"/>
          </p:cNvSpPr>
          <p:nvPr>
            <p:ph type="title"/>
          </p:nvPr>
        </p:nvSpPr>
        <p:spPr>
          <a:xfrm>
            <a:off x="311700" y="93478"/>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La </a:t>
            </a:r>
            <a:r>
              <a:rPr lang="en" dirty="0"/>
              <a:t>FPGA </a:t>
            </a:r>
            <a:endParaRPr dirty="0"/>
          </a:p>
        </p:txBody>
      </p:sp>
      <p:sp>
        <p:nvSpPr>
          <p:cNvPr id="119" name="Google Shape;119;p21"/>
          <p:cNvSpPr txBox="1">
            <a:spLocks noGrp="1"/>
          </p:cNvSpPr>
          <p:nvPr>
            <p:ph type="body" idx="1"/>
          </p:nvPr>
        </p:nvSpPr>
        <p:spPr>
          <a:xfrm>
            <a:off x="269250" y="948050"/>
            <a:ext cx="8520600" cy="3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b="1" u="sng"/>
          </a:p>
          <a:p>
            <a:pPr marL="0" lvl="0" indent="0" algn="l" rtl="0">
              <a:spcBef>
                <a:spcPts val="1600"/>
              </a:spcBef>
              <a:spcAft>
                <a:spcPts val="1600"/>
              </a:spcAft>
              <a:buNone/>
            </a:pPr>
            <a:endParaRPr sz="1400" b="1" u="sng"/>
          </a:p>
        </p:txBody>
      </p:sp>
      <p:sp>
        <p:nvSpPr>
          <p:cNvPr id="121" name="Google Shape;121;p2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a:t>
            </a:fld>
            <a:endParaRPr/>
          </a:p>
        </p:txBody>
      </p:sp>
      <p:sp>
        <p:nvSpPr>
          <p:cNvPr id="3" name="Rectángulo 2"/>
          <p:cNvSpPr/>
          <p:nvPr/>
        </p:nvSpPr>
        <p:spPr>
          <a:xfrm>
            <a:off x="6511636" y="3490487"/>
            <a:ext cx="1412333" cy="471913"/>
          </a:xfrm>
          <a:prstGeom prst="rect">
            <a:avLst/>
          </a:prstGeom>
          <a:noFill/>
          <a:ln w="571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18944232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1"/>
          <p:cNvSpPr txBox="1">
            <a:spLocks noGrp="1"/>
          </p:cNvSpPr>
          <p:nvPr>
            <p:ph type="title"/>
          </p:nvPr>
        </p:nvSpPr>
        <p:spPr>
          <a:xfrm>
            <a:off x="244000" y="106491"/>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La </a:t>
            </a:r>
            <a:r>
              <a:rPr lang="en" dirty="0"/>
              <a:t>FPGA </a:t>
            </a:r>
            <a:endParaRPr dirty="0"/>
          </a:p>
        </p:txBody>
      </p:sp>
      <p:sp>
        <p:nvSpPr>
          <p:cNvPr id="119" name="Google Shape;119;p21"/>
          <p:cNvSpPr txBox="1">
            <a:spLocks noGrp="1"/>
          </p:cNvSpPr>
          <p:nvPr>
            <p:ph type="body" idx="1"/>
          </p:nvPr>
        </p:nvSpPr>
        <p:spPr>
          <a:xfrm>
            <a:off x="269250" y="948050"/>
            <a:ext cx="8520600" cy="3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b="1" u="sng"/>
          </a:p>
          <a:p>
            <a:pPr marL="0" lvl="0" indent="0" algn="l" rtl="0">
              <a:spcBef>
                <a:spcPts val="1600"/>
              </a:spcBef>
              <a:spcAft>
                <a:spcPts val="1600"/>
              </a:spcAft>
              <a:buNone/>
            </a:pPr>
            <a:endParaRPr sz="1400" b="1" u="sng"/>
          </a:p>
        </p:txBody>
      </p:sp>
      <p:pic>
        <p:nvPicPr>
          <p:cNvPr id="120" name="Google Shape;120;p21"/>
          <p:cNvPicPr preferRelativeResize="0"/>
          <p:nvPr/>
        </p:nvPicPr>
        <p:blipFill>
          <a:blip r:embed="rId3">
            <a:alphaModFix/>
          </a:blip>
          <a:stretch>
            <a:fillRect/>
          </a:stretch>
        </p:blipFill>
        <p:spPr>
          <a:xfrm>
            <a:off x="1554375" y="1068325"/>
            <a:ext cx="6435477" cy="4039800"/>
          </a:xfrm>
          <a:prstGeom prst="rect">
            <a:avLst/>
          </a:prstGeom>
          <a:noFill/>
          <a:ln>
            <a:noFill/>
          </a:ln>
        </p:spPr>
      </p:pic>
      <p:sp>
        <p:nvSpPr>
          <p:cNvPr id="121" name="Google Shape;121;p2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11</a:t>
            </a:fld>
            <a:endParaRPr/>
          </a:p>
        </p:txBody>
      </p:sp>
    </p:spTree>
    <p:extLst>
      <p:ext uri="{BB962C8B-B14F-4D97-AF65-F5344CB8AC3E}">
        <p14:creationId xmlns:p14="http://schemas.microsoft.com/office/powerpoint/2010/main" val="181534990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2"/>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La </a:t>
            </a:r>
            <a:r>
              <a:rPr lang="en" dirty="0"/>
              <a:t>FPGA </a:t>
            </a:r>
            <a:endParaRPr dirty="0"/>
          </a:p>
        </p:txBody>
      </p:sp>
      <p:sp>
        <p:nvSpPr>
          <p:cNvPr id="127" name="Google Shape;127;p22"/>
          <p:cNvSpPr txBox="1">
            <a:spLocks noGrp="1"/>
          </p:cNvSpPr>
          <p:nvPr>
            <p:ph type="body" idx="1"/>
          </p:nvPr>
        </p:nvSpPr>
        <p:spPr>
          <a:xfrm>
            <a:off x="269250" y="948050"/>
            <a:ext cx="8520600" cy="3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b="1" u="sng"/>
          </a:p>
          <a:p>
            <a:pPr marL="457200" lvl="0" indent="-317500" algn="l" rtl="0">
              <a:spcBef>
                <a:spcPts val="1600"/>
              </a:spcBef>
              <a:spcAft>
                <a:spcPts val="0"/>
              </a:spcAft>
              <a:buSzPts val="1400"/>
              <a:buChar char="●"/>
            </a:pPr>
            <a:r>
              <a:rPr lang="en" sz="1400" b="1" u="sng"/>
              <a:t>Video en tiempo real</a:t>
            </a:r>
            <a:r>
              <a:rPr lang="en" sz="1400"/>
              <a:t>: Central a la izquierda. Muestra un video en tiempo real de la FPGA que estás controlando. De este modo es posible visualizar las salidas de la placa, incluyendo LEDs, displays 7 segmentos, y otras.</a:t>
            </a:r>
            <a:endParaRPr sz="1400"/>
          </a:p>
          <a:p>
            <a:pPr marL="457200" lvl="0" indent="-317500" algn="l" rtl="0">
              <a:spcBef>
                <a:spcPts val="0"/>
              </a:spcBef>
              <a:spcAft>
                <a:spcPts val="0"/>
              </a:spcAft>
              <a:buSzPts val="1400"/>
              <a:buChar char="●"/>
            </a:pPr>
            <a:r>
              <a:rPr lang="en" sz="1400" b="1" u="sng"/>
              <a:t>Controles</a:t>
            </a:r>
            <a:r>
              <a:rPr lang="en" sz="1400"/>
              <a:t>: A la derecha. Inicialmente, permiten elegir un programa a ser grabado. Normalmente el programa “hecho por el usuario” previamente en el IDE. Posteriormente, muestran botones e interruptores aparentemente virtuales (como en la figura). Se pueden pulsar y se puede interactuar con la placa a través de ellos. Al pulsarlos, se transmitirá una entrada real correspondiente a la placa.</a:t>
            </a:r>
            <a:endParaRPr sz="1400"/>
          </a:p>
          <a:p>
            <a:pPr marL="0" lvl="0" indent="0" algn="l" rtl="0">
              <a:spcBef>
                <a:spcPts val="1600"/>
              </a:spcBef>
              <a:spcAft>
                <a:spcPts val="1600"/>
              </a:spcAft>
              <a:buNone/>
            </a:pPr>
            <a:endParaRPr/>
          </a:p>
        </p:txBody>
      </p:sp>
      <p:sp>
        <p:nvSpPr>
          <p:cNvPr id="128" name="Google Shape;128;p2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12</a:t>
            </a:fld>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7"/>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Verificar </a:t>
            </a:r>
            <a:endParaRPr dirty="0"/>
          </a:p>
        </p:txBody>
      </p:sp>
      <p:sp>
        <p:nvSpPr>
          <p:cNvPr id="166" name="Google Shape;166;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Verifica que funciona:</a:t>
            </a:r>
            <a:endParaRPr/>
          </a:p>
          <a:p>
            <a:pPr marL="457200" lvl="0" indent="-342900" algn="l" rtl="0">
              <a:spcBef>
                <a:spcPts val="1600"/>
              </a:spcBef>
              <a:spcAft>
                <a:spcPts val="0"/>
              </a:spcAft>
              <a:buSzPts val="1800"/>
              <a:buChar char="●"/>
            </a:pPr>
            <a:r>
              <a:rPr lang="en"/>
              <a:t>Comprueba la lógica en la FPGA real.</a:t>
            </a:r>
            <a:endParaRPr/>
          </a:p>
          <a:p>
            <a:pPr marL="457200" lvl="0" indent="-342900" algn="l" rtl="0">
              <a:spcBef>
                <a:spcPts val="0"/>
              </a:spcBef>
              <a:spcAft>
                <a:spcPts val="0"/>
              </a:spcAft>
              <a:buSzPts val="1800"/>
              <a:buChar char="●"/>
            </a:pPr>
            <a:r>
              <a:rPr lang="en"/>
              <a:t>Introduce cada uno de los números posibles mediante los interruptores, y verifica que se muestran todos correctamente, desde el 0 hasta el 15.</a:t>
            </a:r>
            <a:endParaRPr/>
          </a:p>
        </p:txBody>
      </p:sp>
      <p:sp>
        <p:nvSpPr>
          <p:cNvPr id="167" name="Google Shape;167;p2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13</a:t>
            </a:fld>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Objetivo</a:t>
            </a:r>
            <a:endParaRPr dirty="0"/>
          </a:p>
        </p:txBody>
      </p:sp>
      <p:sp>
        <p:nvSpPr>
          <p:cNvPr id="83" name="Google Shape;83;p16"/>
          <p:cNvSpPr txBox="1">
            <a:spLocks noGrp="1"/>
          </p:cNvSpPr>
          <p:nvPr>
            <p:ph type="body" idx="1"/>
          </p:nvPr>
        </p:nvSpPr>
        <p:spPr>
          <a:xfrm>
            <a:off x="269250" y="144255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El objetivo </a:t>
            </a:r>
            <a:r>
              <a:rPr lang="en" dirty="0" smtClean="0"/>
              <a:t>es la implemetación  en una  FPGA remota del HDL  del display de 7 segmentos,  en este sentido  el  estudiante  se debe familirizar con el entorno de labsland.</a:t>
            </a:r>
            <a:endParaRPr dirty="0"/>
          </a:p>
        </p:txBody>
      </p:sp>
      <p:sp>
        <p:nvSpPr>
          <p:cNvPr id="84" name="Google Shape;84;p1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7"/>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P</a:t>
            </a:r>
            <a:r>
              <a:rPr lang="en" dirty="0" smtClean="0"/>
              <a:t>roceso del Laboratorio</a:t>
            </a:r>
            <a:endParaRPr dirty="0"/>
          </a:p>
        </p:txBody>
      </p:sp>
      <p:sp>
        <p:nvSpPr>
          <p:cNvPr id="90" name="Google Shape;90;p17"/>
          <p:cNvSpPr txBox="1">
            <a:spLocks noGrp="1"/>
          </p:cNvSpPr>
          <p:nvPr>
            <p:ph type="body" idx="1"/>
          </p:nvPr>
        </p:nvSpPr>
        <p:spPr>
          <a:xfrm>
            <a:off x="269250" y="144255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 Debe ingresar a la cuenta  de la pagina con la invitacion enviada por correo electronico , ingrese su usuario  y  clave.</a:t>
            </a:r>
          </a:p>
          <a:p>
            <a:pPr marL="285750" lvl="0" indent="-285750" algn="l" rtl="0">
              <a:spcBef>
                <a:spcPts val="0"/>
              </a:spcBef>
              <a:spcAft>
                <a:spcPts val="0"/>
              </a:spcAft>
              <a:buFont typeface="Arial" panose="020B0604020202020204" pitchFamily="34" charset="0"/>
              <a:buChar char="•"/>
            </a:pPr>
            <a:r>
              <a:rPr lang="en-US" dirty="0" smtClean="0"/>
              <a:t>I</a:t>
            </a:r>
            <a:r>
              <a:rPr lang="en" dirty="0" smtClean="0"/>
              <a:t>ngrese al IDE del laboratorio</a:t>
            </a:r>
          </a:p>
          <a:p>
            <a:pPr marL="285750" lvl="0" indent="-285750" algn="l" rtl="0">
              <a:spcBef>
                <a:spcPts val="0"/>
              </a:spcBef>
              <a:spcAft>
                <a:spcPts val="0"/>
              </a:spcAft>
              <a:buFont typeface="Arial" panose="020B0604020202020204" pitchFamily="34" charset="0"/>
              <a:buChar char="•"/>
            </a:pPr>
            <a:r>
              <a:rPr lang="en-US" dirty="0" smtClean="0"/>
              <a:t>C</a:t>
            </a:r>
            <a:r>
              <a:rPr lang="en" dirty="0" smtClean="0"/>
              <a:t>argue el archivo bcd2sseg.v dado en el laboratorio anterior , y realice los cambio pertinentes segun se explico en clase </a:t>
            </a:r>
          </a:p>
          <a:p>
            <a:pPr marL="285750" lvl="0" indent="-285750" algn="l" rtl="0">
              <a:spcBef>
                <a:spcPts val="0"/>
              </a:spcBef>
              <a:spcAft>
                <a:spcPts val="0"/>
              </a:spcAft>
              <a:buFont typeface="Arial" panose="020B0604020202020204" pitchFamily="34" charset="0"/>
              <a:buChar char="•"/>
            </a:pPr>
            <a:r>
              <a:rPr lang="en-US" dirty="0" smtClean="0"/>
              <a:t>G</a:t>
            </a:r>
            <a:r>
              <a:rPr lang="en" dirty="0" smtClean="0"/>
              <a:t>enere la sintetización del HDL.</a:t>
            </a:r>
          </a:p>
          <a:p>
            <a:pPr marL="285750" lvl="0" indent="-285750" algn="l" rtl="0">
              <a:spcBef>
                <a:spcPts val="0"/>
              </a:spcBef>
              <a:spcAft>
                <a:spcPts val="0"/>
              </a:spcAft>
              <a:buFont typeface="Arial" panose="020B0604020202020204" pitchFamily="34" charset="0"/>
              <a:buChar char="•"/>
            </a:pPr>
            <a:r>
              <a:rPr lang="en-US" dirty="0" smtClean="0"/>
              <a:t>R</a:t>
            </a:r>
            <a:r>
              <a:rPr lang="en" dirty="0" smtClean="0"/>
              <a:t>evise si se completo la sintetización  y de ser asi  “envie al dispositivo” </a:t>
            </a:r>
          </a:p>
          <a:p>
            <a:pPr marL="285750" lvl="0" indent="-285750" algn="l" rtl="0">
              <a:spcBef>
                <a:spcPts val="0"/>
              </a:spcBef>
              <a:spcAft>
                <a:spcPts val="0"/>
              </a:spcAft>
              <a:buFont typeface="Arial" panose="020B0604020202020204" pitchFamily="34" charset="0"/>
              <a:buChar char="•"/>
            </a:pPr>
            <a:r>
              <a:rPr lang="en-US" dirty="0" smtClean="0"/>
              <a:t>P</a:t>
            </a:r>
            <a:r>
              <a:rPr lang="en" dirty="0" smtClean="0"/>
              <a:t>ruebe la funcionalidad del sistema </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U</a:t>
            </a:r>
            <a:r>
              <a:rPr lang="en" dirty="0" smtClean="0"/>
              <a:t>na vez m termine haga el mismo procedimiento para 4 display  </a:t>
            </a:r>
          </a:p>
        </p:txBody>
      </p:sp>
      <p:sp>
        <p:nvSpPr>
          <p:cNvPr id="91" name="Google Shape;91;p1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9"/>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El </a:t>
            </a:r>
            <a:r>
              <a:rPr lang="en" dirty="0"/>
              <a:t>IDE </a:t>
            </a:r>
            <a:endParaRPr dirty="0"/>
          </a:p>
        </p:txBody>
      </p:sp>
      <p:sp>
        <p:nvSpPr>
          <p:cNvPr id="104" name="Google Shape;104;p19"/>
          <p:cNvSpPr txBox="1">
            <a:spLocks noGrp="1"/>
          </p:cNvSpPr>
          <p:nvPr>
            <p:ph type="body" idx="1"/>
          </p:nvPr>
        </p:nvSpPr>
        <p:spPr>
          <a:xfrm>
            <a:off x="269250" y="657975"/>
            <a:ext cx="8520600" cy="420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b="1" u="sng" dirty="0"/>
          </a:p>
          <a:p>
            <a:pPr marL="0" lvl="0" indent="0" algn="l" rtl="0">
              <a:spcBef>
                <a:spcPts val="1600"/>
              </a:spcBef>
              <a:spcAft>
                <a:spcPts val="0"/>
              </a:spcAft>
              <a:buNone/>
            </a:pPr>
            <a:endParaRPr b="1" u="sng" dirty="0"/>
          </a:p>
          <a:p>
            <a:pPr marL="0" lvl="0" indent="0" algn="l" rtl="0">
              <a:spcBef>
                <a:spcPts val="1600"/>
              </a:spcBef>
              <a:spcAft>
                <a:spcPts val="1600"/>
              </a:spcAft>
              <a:buNone/>
            </a:pPr>
            <a:endParaRPr b="1" u="sng" dirty="0"/>
          </a:p>
        </p:txBody>
      </p:sp>
      <p:pic>
        <p:nvPicPr>
          <p:cNvPr id="105" name="Google Shape;105;p19"/>
          <p:cNvPicPr preferRelativeResize="0"/>
          <p:nvPr/>
        </p:nvPicPr>
        <p:blipFill>
          <a:blip r:embed="rId3">
            <a:alphaModFix/>
          </a:blip>
          <a:stretch>
            <a:fillRect/>
          </a:stretch>
        </p:blipFill>
        <p:spPr>
          <a:xfrm>
            <a:off x="721650" y="891450"/>
            <a:ext cx="7715469" cy="4081501"/>
          </a:xfrm>
          <a:prstGeom prst="rect">
            <a:avLst/>
          </a:prstGeom>
          <a:noFill/>
          <a:ln>
            <a:noFill/>
          </a:ln>
        </p:spPr>
      </p:pic>
      <p:sp>
        <p:nvSpPr>
          <p:cNvPr id="106" name="Google Shape;106;p1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0"/>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El </a:t>
            </a:r>
            <a:r>
              <a:rPr lang="en" dirty="0"/>
              <a:t>IDE </a:t>
            </a:r>
            <a:endParaRPr dirty="0"/>
          </a:p>
        </p:txBody>
      </p:sp>
      <p:sp>
        <p:nvSpPr>
          <p:cNvPr id="112" name="Google Shape;112;p20"/>
          <p:cNvSpPr txBox="1">
            <a:spLocks noGrp="1"/>
          </p:cNvSpPr>
          <p:nvPr>
            <p:ph type="body" idx="1"/>
          </p:nvPr>
        </p:nvSpPr>
        <p:spPr>
          <a:xfrm>
            <a:off x="269250" y="948050"/>
            <a:ext cx="8520600" cy="3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b="1" u="sng"/>
          </a:p>
          <a:p>
            <a:pPr marL="457200" lvl="0" indent="-317500" algn="l" rtl="0">
              <a:spcBef>
                <a:spcPts val="1600"/>
              </a:spcBef>
              <a:spcAft>
                <a:spcPts val="0"/>
              </a:spcAft>
              <a:buSzPts val="1400"/>
              <a:buChar char="●"/>
            </a:pPr>
            <a:r>
              <a:rPr lang="en" sz="1400" b="1" u="sng"/>
              <a:t>Control de archivos</a:t>
            </a:r>
            <a:r>
              <a:rPr lang="en" sz="1400"/>
              <a:t>: Arriba a la izquierda. Aquí pueden añadirse archivos fuente, elegir cuáles editar, borrar archivos etc.</a:t>
            </a:r>
            <a:endParaRPr sz="1400"/>
          </a:p>
          <a:p>
            <a:pPr marL="457200" lvl="0" indent="-317500" algn="l" rtl="0">
              <a:spcBef>
                <a:spcPts val="0"/>
              </a:spcBef>
              <a:spcAft>
                <a:spcPts val="0"/>
              </a:spcAft>
              <a:buSzPts val="1400"/>
              <a:buChar char="●"/>
            </a:pPr>
            <a:r>
              <a:rPr lang="en" sz="1400" b="1" u="sng"/>
              <a:t>Documentación y ejemplos</a:t>
            </a:r>
            <a:r>
              <a:rPr lang="en" sz="1400"/>
              <a:t>: Abajo a la izquierda. Aquí puedes acceder a diferentes documentos y diagramas describiendo las entradas/salidas disponibles; así como diversos ejemplos de código.</a:t>
            </a:r>
            <a:endParaRPr sz="1400"/>
          </a:p>
          <a:p>
            <a:pPr marL="457200" lvl="0" indent="-317500" algn="l" rtl="0">
              <a:spcBef>
                <a:spcPts val="0"/>
              </a:spcBef>
              <a:spcAft>
                <a:spcPts val="0"/>
              </a:spcAft>
              <a:buSzPts val="1400"/>
              <a:buChar char="●"/>
            </a:pPr>
            <a:r>
              <a:rPr lang="en" sz="1400" b="1" u="sng"/>
              <a:t>Editor de código</a:t>
            </a:r>
            <a:r>
              <a:rPr lang="en" sz="1400"/>
              <a:t>: En la parte central. Permite modificar el archivo fuente actualmente seleccionado. Dispone de funciones básicas de IDE, tal como autocompletado de ciertas construcciones, resaltado de sintaxis, etc. También detectará de forma automática algunos errores, indicándose a la izquierda.</a:t>
            </a:r>
            <a:endParaRPr sz="1400"/>
          </a:p>
          <a:p>
            <a:pPr marL="457200" lvl="0" indent="-317500" algn="l" rtl="0">
              <a:spcBef>
                <a:spcPts val="0"/>
              </a:spcBef>
              <a:spcAft>
                <a:spcPts val="0"/>
              </a:spcAft>
              <a:buSzPts val="1400"/>
              <a:buChar char="●"/>
            </a:pPr>
            <a:r>
              <a:rPr lang="en" sz="1400" b="1" u="sng"/>
              <a:t>Salida y terminales</a:t>
            </a:r>
            <a:r>
              <a:rPr lang="en" sz="1400"/>
              <a:t>: Bajo el editor de código. Mostrará los resultados de las diferentes etapas de sintetización. Será particularmente útil en caso de que exista algún error, ya que se indicará información sobre éste, así como sobre el archivo y líneas en las que se ha producido.</a:t>
            </a:r>
            <a:endParaRPr sz="1400"/>
          </a:p>
          <a:p>
            <a:pPr marL="0" lvl="0" indent="0" algn="l" rtl="0">
              <a:spcBef>
                <a:spcPts val="1600"/>
              </a:spcBef>
              <a:spcAft>
                <a:spcPts val="1600"/>
              </a:spcAft>
              <a:buNone/>
            </a:pPr>
            <a:endParaRPr/>
          </a:p>
        </p:txBody>
      </p:sp>
      <p:sp>
        <p:nvSpPr>
          <p:cNvPr id="113" name="Google Shape;113;p2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3"/>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implementación</a:t>
            </a:r>
            <a:endParaRPr dirty="0"/>
          </a:p>
        </p:txBody>
      </p:sp>
      <p:sp>
        <p:nvSpPr>
          <p:cNvPr id="134" name="Google Shape;134;p23"/>
          <p:cNvSpPr txBox="1">
            <a:spLocks noGrp="1"/>
          </p:cNvSpPr>
          <p:nvPr>
            <p:ph type="body" idx="1"/>
          </p:nvPr>
        </p:nvSpPr>
        <p:spPr>
          <a:xfrm>
            <a:off x="269250" y="948050"/>
            <a:ext cx="8520600" cy="39111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endParaRPr sz="1400" b="1" u="sng" dirty="0"/>
          </a:p>
          <a:p>
            <a:pPr marL="457200" lvl="0" indent="0" algn="l" rtl="0">
              <a:spcBef>
                <a:spcPts val="1600"/>
              </a:spcBef>
              <a:spcAft>
                <a:spcPts val="0"/>
              </a:spcAft>
              <a:buNone/>
            </a:pPr>
            <a:endParaRPr sz="1400" b="1" u="sng" dirty="0"/>
          </a:p>
          <a:p>
            <a:pPr marL="0" lvl="0" indent="0" algn="l" rtl="0">
              <a:spcBef>
                <a:spcPts val="1600"/>
              </a:spcBef>
              <a:spcAft>
                <a:spcPts val="1600"/>
              </a:spcAft>
              <a:buNone/>
            </a:pPr>
            <a:endParaRPr dirty="0"/>
          </a:p>
        </p:txBody>
      </p:sp>
      <p:sp>
        <p:nvSpPr>
          <p:cNvPr id="137" name="Google Shape;137;p2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a:p>
        </p:txBody>
      </p:sp>
      <p:sp>
        <p:nvSpPr>
          <p:cNvPr id="3" name="Rectángulo 2"/>
          <p:cNvSpPr/>
          <p:nvPr/>
        </p:nvSpPr>
        <p:spPr>
          <a:xfrm>
            <a:off x="411702" y="1246908"/>
            <a:ext cx="8235696" cy="923330"/>
          </a:xfrm>
          <a:prstGeom prst="rect">
            <a:avLst/>
          </a:prstGeom>
        </p:spPr>
        <p:txBody>
          <a:bodyPr wrap="square">
            <a:spAutoFit/>
          </a:bodyPr>
          <a:lstStyle/>
          <a:p>
            <a:r>
              <a:rPr lang="es-ES" sz="1800" dirty="0" smtClean="0">
                <a:solidFill>
                  <a:srgbClr val="24292E"/>
                </a:solidFill>
                <a:latin typeface="Lato" panose="020B0604020202020204" charset="0"/>
              </a:rPr>
              <a:t>Para la implementación física </a:t>
            </a:r>
            <a:r>
              <a:rPr lang="es-ES" sz="1800" dirty="0">
                <a:solidFill>
                  <a:srgbClr val="24292E"/>
                </a:solidFill>
                <a:latin typeface="Lato" panose="020B0604020202020204" charset="0"/>
              </a:rPr>
              <a:t>del diseño, </a:t>
            </a:r>
            <a:r>
              <a:rPr lang="es-ES" sz="1800" dirty="0" smtClean="0">
                <a:solidFill>
                  <a:srgbClr val="24292E"/>
                </a:solidFill>
                <a:latin typeface="Lato" panose="020B0604020202020204" charset="0"/>
              </a:rPr>
              <a:t>se </a:t>
            </a:r>
            <a:r>
              <a:rPr lang="es-ES" sz="1800" dirty="0">
                <a:solidFill>
                  <a:srgbClr val="24292E"/>
                </a:solidFill>
                <a:latin typeface="Lato" panose="020B0604020202020204" charset="0"/>
              </a:rPr>
              <a:t>debe realizar el mapeo de los puertos de entrada y salida del componente diseñado, en este caso sumador de 4 bit, con los pines físicos de la FPGA que alojara el diseño electrónico</a:t>
            </a:r>
            <a:r>
              <a:rPr lang="es-ES" sz="1800" dirty="0" smtClean="0">
                <a:solidFill>
                  <a:srgbClr val="24292E"/>
                </a:solidFill>
                <a:latin typeface="Lato" panose="020B0604020202020204" charset="0"/>
              </a:rPr>
              <a:t>.</a:t>
            </a:r>
            <a:endParaRPr lang="en-US" sz="1800" dirty="0">
              <a:latin typeface="Lato" panose="020B0604020202020204" charset="0"/>
            </a:endParaRPr>
          </a:p>
        </p:txBody>
      </p:sp>
      <p:pic>
        <p:nvPicPr>
          <p:cNvPr id="1026" name="Picture 2" descr="bcd_blac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1702" y="2347383"/>
            <a:ext cx="3133725" cy="2333626"/>
          </a:xfrm>
          <a:prstGeom prst="rect">
            <a:avLst/>
          </a:prstGeom>
          <a:noFill/>
          <a:extLst>
            <a:ext uri="{909E8E84-426E-40DD-AFC4-6F175D3DCCD1}">
              <a14:hiddenFill xmlns:a14="http://schemas.microsoft.com/office/drawing/2010/main">
                <a:solidFill>
                  <a:srgbClr val="FFFFFF"/>
                </a:solidFill>
              </a14:hiddenFill>
            </a:ext>
          </a:extLst>
        </p:spPr>
      </p:pic>
      <p:pic>
        <p:nvPicPr>
          <p:cNvPr id="4" name="Imagen 3"/>
          <p:cNvPicPr>
            <a:picLocks noChangeAspect="1"/>
          </p:cNvPicPr>
          <p:nvPr/>
        </p:nvPicPr>
        <p:blipFill>
          <a:blip r:embed="rId4"/>
          <a:stretch>
            <a:fillRect/>
          </a:stretch>
        </p:blipFill>
        <p:spPr>
          <a:xfrm>
            <a:off x="3638785" y="2170238"/>
            <a:ext cx="5087216" cy="2819704"/>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3"/>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implementación</a:t>
            </a:r>
            <a:endParaRPr dirty="0"/>
          </a:p>
        </p:txBody>
      </p:sp>
      <p:sp>
        <p:nvSpPr>
          <p:cNvPr id="134" name="Google Shape;134;p23"/>
          <p:cNvSpPr txBox="1">
            <a:spLocks noGrp="1"/>
          </p:cNvSpPr>
          <p:nvPr>
            <p:ph type="body" idx="1"/>
          </p:nvPr>
        </p:nvSpPr>
        <p:spPr>
          <a:xfrm>
            <a:off x="269250" y="948050"/>
            <a:ext cx="8520600" cy="39111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endParaRPr sz="1400" b="1" u="sng"/>
          </a:p>
          <a:p>
            <a:pPr marL="457200" lvl="0" indent="0" algn="l" rtl="0">
              <a:spcBef>
                <a:spcPts val="1600"/>
              </a:spcBef>
              <a:spcAft>
                <a:spcPts val="0"/>
              </a:spcAft>
              <a:buNone/>
            </a:pPr>
            <a:endParaRPr sz="1400" b="1" u="sng"/>
          </a:p>
          <a:p>
            <a:pPr marL="0" lvl="0" indent="0" algn="l" rtl="0">
              <a:spcBef>
                <a:spcPts val="1600"/>
              </a:spcBef>
              <a:spcAft>
                <a:spcPts val="1600"/>
              </a:spcAft>
              <a:buNone/>
            </a:pPr>
            <a:endParaRPr/>
          </a:p>
        </p:txBody>
      </p:sp>
      <p:sp>
        <p:nvSpPr>
          <p:cNvPr id="135" name="Google Shape;135;p23"/>
          <p:cNvSpPr txBox="1"/>
          <p:nvPr/>
        </p:nvSpPr>
        <p:spPr>
          <a:xfrm>
            <a:off x="6494825" y="1514050"/>
            <a:ext cx="2065800" cy="135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136" name="Google Shape;136;p23"/>
          <p:cNvSpPr txBox="1"/>
          <p:nvPr/>
        </p:nvSpPr>
        <p:spPr>
          <a:xfrm>
            <a:off x="6600950" y="1478675"/>
            <a:ext cx="2065800" cy="82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Lato"/>
                <a:ea typeface="Lato"/>
                <a:cs typeface="Lato"/>
                <a:sym typeface="Lato"/>
              </a:rPr>
              <a:t>Diagrama con periféricos elementales de entrada/salida disponibles.</a:t>
            </a:r>
            <a:endParaRPr>
              <a:latin typeface="Lato"/>
              <a:ea typeface="Lato"/>
              <a:cs typeface="Lato"/>
              <a:sym typeface="Lato"/>
            </a:endParaRPr>
          </a:p>
        </p:txBody>
      </p:sp>
      <p:sp>
        <p:nvSpPr>
          <p:cNvPr id="137" name="Google Shape;137;p2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a:t>
            </a:fld>
            <a:endParaRPr/>
          </a:p>
        </p:txBody>
      </p:sp>
      <p:pic>
        <p:nvPicPr>
          <p:cNvPr id="138" name="Google Shape;138;p23"/>
          <p:cNvPicPr preferRelativeResize="0"/>
          <p:nvPr/>
        </p:nvPicPr>
        <p:blipFill>
          <a:blip r:embed="rId3">
            <a:alphaModFix/>
          </a:blip>
          <a:stretch>
            <a:fillRect/>
          </a:stretch>
        </p:blipFill>
        <p:spPr>
          <a:xfrm>
            <a:off x="73800" y="1063873"/>
            <a:ext cx="6527151" cy="4010726"/>
          </a:xfrm>
          <a:prstGeom prst="rect">
            <a:avLst/>
          </a:prstGeom>
          <a:noFill/>
          <a:ln>
            <a:noFill/>
          </a:ln>
        </p:spPr>
      </p:pic>
    </p:spTree>
    <p:extLst>
      <p:ext uri="{BB962C8B-B14F-4D97-AF65-F5344CB8AC3E}">
        <p14:creationId xmlns:p14="http://schemas.microsoft.com/office/powerpoint/2010/main" val="144056881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5"/>
          <p:cNvSpPr txBox="1">
            <a:spLocks noGrp="1"/>
          </p:cNvSpPr>
          <p:nvPr>
            <p:ph type="title"/>
          </p:nvPr>
        </p:nvSpPr>
        <p:spPr>
          <a:xfrm>
            <a:off x="311700" y="93478"/>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Código </a:t>
            </a:r>
            <a:r>
              <a:rPr lang="en" dirty="0"/>
              <a:t>inicial</a:t>
            </a:r>
            <a:endParaRPr dirty="0"/>
          </a:p>
        </p:txBody>
      </p:sp>
      <p:sp>
        <p:nvSpPr>
          <p:cNvPr id="151" name="Google Shape;151;p2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8</a:t>
            </a:fld>
            <a:endParaRPr/>
          </a:p>
        </p:txBody>
      </p:sp>
      <p:sp>
        <p:nvSpPr>
          <p:cNvPr id="152" name="Google Shape;152;p25"/>
          <p:cNvSpPr txBox="1"/>
          <p:nvPr/>
        </p:nvSpPr>
        <p:spPr>
          <a:xfrm>
            <a:off x="3603675" y="406528"/>
            <a:ext cx="4075200" cy="47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u="sng" dirty="0">
                <a:latin typeface="Lato"/>
                <a:ea typeface="Lato"/>
                <a:cs typeface="Lato"/>
                <a:sym typeface="Lato"/>
              </a:rPr>
              <a:t>Archivo</a:t>
            </a:r>
            <a:r>
              <a:rPr lang="en" dirty="0">
                <a:latin typeface="Lato"/>
                <a:ea typeface="Lato"/>
                <a:cs typeface="Lato"/>
                <a:sym typeface="Lato"/>
              </a:rPr>
              <a:t>: </a:t>
            </a:r>
            <a:r>
              <a:rPr lang="en" dirty="0" smtClean="0">
                <a:latin typeface="Lato"/>
                <a:ea typeface="Lato"/>
                <a:cs typeface="Lato"/>
                <a:sym typeface="Lato"/>
              </a:rPr>
              <a:t>bcd2sseg.v</a:t>
            </a:r>
            <a:endParaRPr dirty="0">
              <a:latin typeface="Lato"/>
              <a:ea typeface="Lato"/>
              <a:cs typeface="Lato"/>
              <a:sym typeface="Lato"/>
            </a:endParaRPr>
          </a:p>
          <a:p>
            <a:pPr marL="0" lvl="0" indent="0" algn="l" rtl="0">
              <a:spcBef>
                <a:spcPts val="0"/>
              </a:spcBef>
              <a:spcAft>
                <a:spcPts val="0"/>
              </a:spcAft>
              <a:buNone/>
            </a:pPr>
            <a:endParaRPr dirty="0">
              <a:latin typeface="Lato"/>
              <a:ea typeface="Lato"/>
              <a:cs typeface="Lato"/>
              <a:sym typeface="Lato"/>
            </a:endParaRPr>
          </a:p>
          <a:p>
            <a:pPr marL="0" lvl="0" indent="0" algn="l" rtl="0">
              <a:spcBef>
                <a:spcPts val="0"/>
              </a:spcBef>
              <a:spcAft>
                <a:spcPts val="0"/>
              </a:spcAft>
              <a:buNone/>
            </a:pPr>
            <a:endParaRPr dirty="0">
              <a:latin typeface="Lato"/>
              <a:ea typeface="Lato"/>
              <a:cs typeface="Lato"/>
              <a:sym typeface="Lato"/>
            </a:endParaRPr>
          </a:p>
        </p:txBody>
      </p:sp>
      <p:pic>
        <p:nvPicPr>
          <p:cNvPr id="2" name="Imagen 1"/>
          <p:cNvPicPr>
            <a:picLocks noChangeAspect="1"/>
          </p:cNvPicPr>
          <p:nvPr/>
        </p:nvPicPr>
        <p:blipFill rotWithShape="1">
          <a:blip r:embed="rId3"/>
          <a:srcRect r="40215"/>
          <a:stretch/>
        </p:blipFill>
        <p:spPr>
          <a:xfrm>
            <a:off x="982655" y="803610"/>
            <a:ext cx="2522546" cy="4572859"/>
          </a:xfrm>
          <a:prstGeom prst="rect">
            <a:avLst/>
          </a:prstGeom>
        </p:spPr>
      </p:pic>
      <p:pic>
        <p:nvPicPr>
          <p:cNvPr id="3" name="Imagen 2"/>
          <p:cNvPicPr>
            <a:picLocks noChangeAspect="1"/>
          </p:cNvPicPr>
          <p:nvPr/>
        </p:nvPicPr>
        <p:blipFill>
          <a:blip r:embed="rId4"/>
          <a:stretch>
            <a:fillRect/>
          </a:stretch>
        </p:blipFill>
        <p:spPr>
          <a:xfrm>
            <a:off x="5458692" y="803610"/>
            <a:ext cx="2763982" cy="4487588"/>
          </a:xfrm>
          <a:prstGeom prst="rect">
            <a:avLst/>
          </a:prstGeom>
        </p:spPr>
      </p:pic>
      <p:sp>
        <p:nvSpPr>
          <p:cNvPr id="4" name="Flecha derecha 3"/>
          <p:cNvSpPr/>
          <p:nvPr/>
        </p:nvSpPr>
        <p:spPr>
          <a:xfrm>
            <a:off x="3983183" y="2286005"/>
            <a:ext cx="1097986" cy="80403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2" name="Imagen 1"/>
          <p:cNvPicPr>
            <a:picLocks noChangeAspect="1"/>
          </p:cNvPicPr>
          <p:nvPr/>
        </p:nvPicPr>
        <p:blipFill>
          <a:blip r:embed="rId3"/>
          <a:stretch>
            <a:fillRect/>
          </a:stretch>
        </p:blipFill>
        <p:spPr>
          <a:xfrm>
            <a:off x="800101" y="47118"/>
            <a:ext cx="7750968" cy="5027491"/>
          </a:xfrm>
          <a:prstGeom prst="rect">
            <a:avLst/>
          </a:prstGeom>
        </p:spPr>
      </p:pic>
      <p:sp>
        <p:nvSpPr>
          <p:cNvPr id="118" name="Google Shape;118;p21"/>
          <p:cNvSpPr txBox="1">
            <a:spLocks noGrp="1"/>
          </p:cNvSpPr>
          <p:nvPr>
            <p:ph type="title"/>
          </p:nvPr>
        </p:nvSpPr>
        <p:spPr>
          <a:xfrm>
            <a:off x="311700" y="93478"/>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La </a:t>
            </a:r>
            <a:r>
              <a:rPr lang="en" dirty="0"/>
              <a:t>FPGA </a:t>
            </a:r>
            <a:endParaRPr dirty="0"/>
          </a:p>
        </p:txBody>
      </p:sp>
      <p:sp>
        <p:nvSpPr>
          <p:cNvPr id="119" name="Google Shape;119;p21"/>
          <p:cNvSpPr txBox="1">
            <a:spLocks noGrp="1"/>
          </p:cNvSpPr>
          <p:nvPr>
            <p:ph type="body" idx="1"/>
          </p:nvPr>
        </p:nvSpPr>
        <p:spPr>
          <a:xfrm>
            <a:off x="269250" y="948050"/>
            <a:ext cx="8520600" cy="3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b="1" u="sng"/>
          </a:p>
          <a:p>
            <a:pPr marL="0" lvl="0" indent="0" algn="l" rtl="0">
              <a:spcBef>
                <a:spcPts val="1600"/>
              </a:spcBef>
              <a:spcAft>
                <a:spcPts val="1600"/>
              </a:spcAft>
              <a:buNone/>
            </a:pPr>
            <a:endParaRPr sz="1400" b="1" u="sng"/>
          </a:p>
        </p:txBody>
      </p:sp>
      <p:sp>
        <p:nvSpPr>
          <p:cNvPr id="121" name="Google Shape;121;p2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a:t>
            </a:fld>
            <a:endParaRPr/>
          </a:p>
        </p:txBody>
      </p:sp>
      <p:sp>
        <p:nvSpPr>
          <p:cNvPr id="3" name="Rectángulo 2"/>
          <p:cNvSpPr/>
          <p:nvPr/>
        </p:nvSpPr>
        <p:spPr>
          <a:xfrm>
            <a:off x="5527132" y="719578"/>
            <a:ext cx="1281546" cy="471913"/>
          </a:xfrm>
          <a:prstGeom prst="rect">
            <a:avLst/>
          </a:prstGeom>
          <a:noFill/>
          <a:ln w="571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LabsLand">
  <a:themeElements>
    <a:clrScheme name="Coral">
      <a:dk1>
        <a:srgbClr val="F55E61"/>
      </a:dk1>
      <a:lt1>
        <a:srgbClr val="FFFFFF"/>
      </a:lt1>
      <a:dk2>
        <a:srgbClr val="5E696C"/>
      </a:dk2>
      <a:lt2>
        <a:srgbClr val="BFC7CA"/>
      </a:lt2>
      <a:accent1>
        <a:srgbClr val="1E2D31"/>
      </a:accent1>
      <a:accent2>
        <a:srgbClr val="273C42"/>
      </a:accent2>
      <a:accent3>
        <a:srgbClr val="83D061"/>
      </a:accent3>
      <a:accent4>
        <a:srgbClr val="F6CD4C"/>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97</TotalTime>
  <Words>530</Words>
  <Application>Microsoft Office PowerPoint</Application>
  <PresentationFormat>Presentación en pantalla (16:9)</PresentationFormat>
  <Paragraphs>55</Paragraphs>
  <Slides>13</Slides>
  <Notes>12</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13</vt:i4>
      </vt:variant>
    </vt:vector>
  </HeadingPairs>
  <TitlesOfParts>
    <vt:vector size="17" baseType="lpstr">
      <vt:lpstr>Arial</vt:lpstr>
      <vt:lpstr>Playfair Display</vt:lpstr>
      <vt:lpstr>Lato</vt:lpstr>
      <vt:lpstr>LabsLand</vt:lpstr>
      <vt:lpstr>Laboratorio de implementación</vt:lpstr>
      <vt:lpstr>Objetivo</vt:lpstr>
      <vt:lpstr>Proceso del Laboratorio</vt:lpstr>
      <vt:lpstr>El IDE </vt:lpstr>
      <vt:lpstr>El IDE </vt:lpstr>
      <vt:lpstr>implementación</vt:lpstr>
      <vt:lpstr>implementación</vt:lpstr>
      <vt:lpstr>Código inicial</vt:lpstr>
      <vt:lpstr>La FPGA </vt:lpstr>
      <vt:lpstr>La FPGA </vt:lpstr>
      <vt:lpstr>La FPGA </vt:lpstr>
      <vt:lpstr>La FPGA </vt:lpstr>
      <vt:lpstr>Verificar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Lógica combinacional y VHDL</dc:title>
  <dc:creator>UECCI</dc:creator>
  <cp:lastModifiedBy>UECCI</cp:lastModifiedBy>
  <cp:revision>19</cp:revision>
  <dcterms:modified xsi:type="dcterms:W3CDTF">2020-04-13T16:17:33Z</dcterms:modified>
</cp:coreProperties>
</file>